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786" r:id="rId6"/>
    <p:sldId id="7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ine Holohan" initials="JH" lastIdx="1" clrIdx="0">
    <p:extLst>
      <p:ext uri="{19B8F6BF-5375-455C-9EA6-DF929625EA0E}">
        <p15:presenceInfo xmlns:p15="http://schemas.microsoft.com/office/powerpoint/2012/main" userId="S-1-5-21-602162358-1500820517-682003330-463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919395"/>
    <a:srgbClr val="4B4B4D"/>
    <a:srgbClr val="FFFFFF"/>
    <a:srgbClr val="4C4C4E"/>
    <a:srgbClr val="97BF1F"/>
    <a:srgbClr val="A2BD30"/>
    <a:srgbClr val="8A8A8D"/>
    <a:srgbClr val="919193"/>
    <a:srgbClr val="2D2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023" autoAdjust="0"/>
    <p:restoredTop sz="94655"/>
  </p:normalViewPr>
  <p:slideViewPr>
    <p:cSldViewPr snapToGrid="0" snapToObjects="1">
      <p:cViewPr varScale="1">
        <p:scale>
          <a:sx n="58" d="100"/>
          <a:sy n="58" d="100"/>
        </p:scale>
        <p:origin x="91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1277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1DCC-E07F-43A4-B755-E17BC0ED1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1E411-BF63-46DC-85F5-39162A08D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D65E5-7724-4DDC-A0EF-67672FDCF78E}" type="datetimeFigureOut">
              <a:rPr lang="en-GB" smtClean="0"/>
              <a:t>03/08/2023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18F3B-A10D-4600-ABB9-F277164585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CC412-4EDB-449A-93AF-458E43EFFB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7E1CD-9184-43A1-9267-9E6BB7786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30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EC323-5A56-4966-89F7-958116A092DF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DD9AE-0C4B-4959-BF7D-CBAD3A4766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240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setu.ie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tu.ie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tu.ie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tu.ie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tu.ie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tu.ie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etu.ie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setu.ie/" TargetMode="Externa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setu.ie/" TargetMode="Externa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setu.ie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setu.ie/" TargetMode="Externa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tu.ie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tu.ie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setu.ie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B4B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Box 7"/>
          <p:cNvSpPr txBox="1"/>
          <p:nvPr userDrawn="1"/>
        </p:nvSpPr>
        <p:spPr>
          <a:xfrm rot="18264217">
            <a:off x="6380813" y="2852767"/>
            <a:ext cx="5713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chemeClr val="bg1"/>
                </a:solidFill>
              </a:rPr>
              <a:t>Ideate</a:t>
            </a:r>
          </a:p>
          <a:p>
            <a:r>
              <a:rPr lang="en-GB" sz="2800" dirty="0">
                <a:solidFill>
                  <a:schemeClr val="bg1"/>
                </a:solidFill>
              </a:rPr>
              <a:t>Possibilities for the future business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11" name="Picture 2" descr="turn on images">
            <a:hlinkClick r:id="rId3"/>
            <a:extLst>
              <a:ext uri="{FF2B5EF4-FFF2-40B4-BE49-F238E27FC236}">
                <a16:creationId xmlns:a16="http://schemas.microsoft.com/office/drawing/2014/main" id="{62B4C195-B639-4557-9B6A-754E0FB73D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336" y="5827028"/>
            <a:ext cx="1063230" cy="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2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3074" name="Picture 2" descr="turn on images">
            <a:hlinkClick r:id="rId3"/>
            <a:extLst>
              <a:ext uri="{FF2B5EF4-FFF2-40B4-BE49-F238E27FC236}">
                <a16:creationId xmlns:a16="http://schemas.microsoft.com/office/drawing/2014/main" id="{6A2AA637-ACA0-4C67-90B8-7D2358A96A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27" y="5800356"/>
            <a:ext cx="1063230" cy="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10" name="Picture 2" descr="turn on images">
            <a:hlinkClick r:id="rId3"/>
            <a:extLst>
              <a:ext uri="{FF2B5EF4-FFF2-40B4-BE49-F238E27FC236}">
                <a16:creationId xmlns:a16="http://schemas.microsoft.com/office/drawing/2014/main" id="{51DD79C8-C8E6-4922-BC21-004DA25F23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27" y="5800356"/>
            <a:ext cx="1063230" cy="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3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12" name="Picture 2" descr="turn on images">
            <a:hlinkClick r:id="rId3"/>
            <a:extLst>
              <a:ext uri="{FF2B5EF4-FFF2-40B4-BE49-F238E27FC236}">
                <a16:creationId xmlns:a16="http://schemas.microsoft.com/office/drawing/2014/main" id="{9F2E41A5-8358-4C70-AE42-F4C966F671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27" y="5800356"/>
            <a:ext cx="1063230" cy="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0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97BF0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B4B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919395"/>
                </a:solidFill>
              </a:defRPr>
            </a:lvl1pPr>
            <a:lvl2pPr>
              <a:defRPr>
                <a:solidFill>
                  <a:srgbClr val="919395"/>
                </a:solidFill>
              </a:defRPr>
            </a:lvl2pPr>
            <a:lvl3pPr>
              <a:defRPr>
                <a:solidFill>
                  <a:srgbClr val="919395"/>
                </a:solidFill>
              </a:defRPr>
            </a:lvl3pPr>
            <a:lvl4pPr>
              <a:defRPr>
                <a:solidFill>
                  <a:srgbClr val="919395"/>
                </a:solidFill>
              </a:defRPr>
            </a:lvl4pPr>
            <a:lvl5pPr>
              <a:defRPr>
                <a:solidFill>
                  <a:srgbClr val="91939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B4B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919395"/>
                </a:solidFill>
              </a:defRPr>
            </a:lvl1pPr>
            <a:lvl2pPr>
              <a:defRPr>
                <a:solidFill>
                  <a:srgbClr val="919395"/>
                </a:solidFill>
              </a:defRPr>
            </a:lvl2pPr>
            <a:lvl3pPr>
              <a:defRPr>
                <a:solidFill>
                  <a:srgbClr val="919395"/>
                </a:solidFill>
              </a:defRPr>
            </a:lvl3pPr>
            <a:lvl4pPr>
              <a:defRPr>
                <a:solidFill>
                  <a:srgbClr val="919395"/>
                </a:solidFill>
              </a:defRPr>
            </a:lvl4pPr>
            <a:lvl5pPr>
              <a:defRPr>
                <a:solidFill>
                  <a:srgbClr val="91939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14" name="Picture 2" descr="turn on images">
            <a:hlinkClick r:id="rId3"/>
            <a:extLst>
              <a:ext uri="{FF2B5EF4-FFF2-40B4-BE49-F238E27FC236}">
                <a16:creationId xmlns:a16="http://schemas.microsoft.com/office/drawing/2014/main" id="{62B4C195-B639-4557-9B6A-754E0FB73D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336" y="5835778"/>
            <a:ext cx="1063230" cy="5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5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69" y="5739863"/>
            <a:ext cx="1661533" cy="721894"/>
          </a:xfrm>
          <a:prstGeom prst="rect">
            <a:avLst/>
          </a:prstGeom>
        </p:spPr>
      </p:pic>
      <p:pic>
        <p:nvPicPr>
          <p:cNvPr id="8" name="Picture 2" descr="turn on images">
            <a:hlinkClick r:id="rId3"/>
            <a:extLst>
              <a:ext uri="{FF2B5EF4-FFF2-40B4-BE49-F238E27FC236}">
                <a16:creationId xmlns:a16="http://schemas.microsoft.com/office/drawing/2014/main" id="{62B4C195-B639-4557-9B6A-754E0FB73D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336" y="5827028"/>
            <a:ext cx="1063230" cy="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4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1" y="2029947"/>
            <a:ext cx="3518888" cy="280577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7615" y="137166"/>
            <a:ext cx="7298394" cy="81715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4B4B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687615" y="1044290"/>
            <a:ext cx="5960721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rgbClr val="97BF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736568" y="1992992"/>
            <a:ext cx="3979658" cy="23477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71278" cy="68656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1" y="2182347"/>
            <a:ext cx="3518888" cy="2805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685" y="2548353"/>
            <a:ext cx="2322115" cy="18568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16" name="Picture 2" descr="turn on images">
            <a:hlinkClick r:id="rId6"/>
            <a:extLst>
              <a:ext uri="{FF2B5EF4-FFF2-40B4-BE49-F238E27FC236}">
                <a16:creationId xmlns:a16="http://schemas.microsoft.com/office/drawing/2014/main" id="{3C3449CC-C9D1-4147-B9AC-010307504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27" y="5800356"/>
            <a:ext cx="1063230" cy="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6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71278" cy="6865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7" y="2675628"/>
            <a:ext cx="3515388" cy="28442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87615" y="137166"/>
            <a:ext cx="7298394" cy="81715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8A8A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687615" y="1044290"/>
            <a:ext cx="5960721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rgbClr val="97BF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36568" y="1992992"/>
            <a:ext cx="3979658" cy="23477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15" name="Picture 2" descr="turn on images">
            <a:hlinkClick r:id="rId5"/>
            <a:extLst>
              <a:ext uri="{FF2B5EF4-FFF2-40B4-BE49-F238E27FC236}">
                <a16:creationId xmlns:a16="http://schemas.microsoft.com/office/drawing/2014/main" id="{B0B802C4-959C-4085-AC52-DE9E28D8B8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27" y="5800356"/>
            <a:ext cx="1063230" cy="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249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433717" cy="2125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8016" y="2877015"/>
            <a:ext cx="1433717" cy="2125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528926"/>
            <a:ext cx="12192003" cy="32907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5281448" y="517525"/>
            <a:ext cx="6224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7BF1F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rgbClr val="8A8A8D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687615" y="137166"/>
            <a:ext cx="7298394" cy="817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8A8A8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687615" y="1044290"/>
            <a:ext cx="5960721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rgbClr val="97BF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736568" y="1992992"/>
            <a:ext cx="3979658" cy="23477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19" name="Picture 2" descr="turn on images">
            <a:hlinkClick r:id="rId5"/>
            <a:extLst>
              <a:ext uri="{FF2B5EF4-FFF2-40B4-BE49-F238E27FC236}">
                <a16:creationId xmlns:a16="http://schemas.microsoft.com/office/drawing/2014/main" id="{19D1E5C5-2E42-4C1C-AAC6-55CA02B50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27" y="5800356"/>
            <a:ext cx="1063230" cy="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89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926"/>
            <a:ext cx="12192003" cy="329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426"/>
            <a:ext cx="8696478" cy="686842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817276" y="2823622"/>
            <a:ext cx="2647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8A8A8D"/>
                </a:solidFill>
              </a:rPr>
              <a:t>Rather than a predetermined destination </a:t>
            </a:r>
            <a:endParaRPr lang="en-GB" sz="2400" b="1" dirty="0">
              <a:solidFill>
                <a:srgbClr val="8A8A8D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995596" y="2823622"/>
            <a:ext cx="1733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</a:rPr>
              <a:t>It’s more of a guided journey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80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528926"/>
            <a:ext cx="12192003" cy="329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9" name="Picture 2" descr="turn on images">
            <a:hlinkClick r:id="rId4"/>
            <a:extLst>
              <a:ext uri="{FF2B5EF4-FFF2-40B4-BE49-F238E27FC236}">
                <a16:creationId xmlns:a16="http://schemas.microsoft.com/office/drawing/2014/main" id="{A12CABF3-0BAB-40CC-97CC-53653B0738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27" y="5800356"/>
            <a:ext cx="1063230" cy="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8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7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2" y="473926"/>
            <a:ext cx="2858454" cy="1260088"/>
          </a:xfrm>
          <a:prstGeom prst="rect">
            <a:avLst/>
          </a:prstGeom>
        </p:spPr>
      </p:pic>
      <p:sp>
        <p:nvSpPr>
          <p:cNvPr id="20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8504808" y="-719989"/>
            <a:ext cx="2406868" cy="4351338"/>
          </a:xfrm>
        </p:spPr>
        <p:txBody>
          <a:bodyPr vert="eaVert">
            <a:no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r">
              <a:buNone/>
              <a:defRPr sz="2800" b="1">
                <a:solidFill>
                  <a:schemeClr val="bg1"/>
                </a:solidFill>
              </a:defRPr>
            </a:lvl3pPr>
            <a:lvl4pPr marL="1371600" indent="0" algn="r">
              <a:buNone/>
              <a:defRPr sz="2400" b="1">
                <a:solidFill>
                  <a:schemeClr val="bg1"/>
                </a:solidFill>
              </a:defRPr>
            </a:lvl4pPr>
            <a:lvl5pPr marL="1828800" indent="0" algn="r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459353"/>
            <a:ext cx="10515600" cy="1325563"/>
          </a:xfrm>
        </p:spPr>
        <p:txBody>
          <a:bodyPr>
            <a:noAutofit/>
          </a:bodyPr>
          <a:lstStyle>
            <a:lvl1pPr algn="ctr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endParaRPr lang="en-IE" dirty="0"/>
          </a:p>
        </p:txBody>
      </p:sp>
      <p:pic>
        <p:nvPicPr>
          <p:cNvPr id="10" name="Picture 2" descr="turn on images">
            <a:hlinkClick r:id="rId4"/>
            <a:extLst>
              <a:ext uri="{FF2B5EF4-FFF2-40B4-BE49-F238E27FC236}">
                <a16:creationId xmlns:a16="http://schemas.microsoft.com/office/drawing/2014/main" id="{00D9A423-A2A9-47BC-9971-D3BEA3D9F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051" y="5897337"/>
            <a:ext cx="1721749" cy="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98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528926"/>
            <a:ext cx="12192003" cy="329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69" y="5739863"/>
            <a:ext cx="1661533" cy="7218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336" y="5739863"/>
            <a:ext cx="1130129" cy="657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71"/>
            <a:ext cx="12192000" cy="686587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948281" y="1576495"/>
            <a:ext cx="8779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                                       © RIKON 2023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                                For more information please contact: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                         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                        </a:t>
            </a:r>
            <a:r>
              <a:rPr lang="en-GB" sz="2400" b="1" dirty="0">
                <a:solidFill>
                  <a:prstClr val="white"/>
                </a:solidFill>
              </a:rPr>
              <a:t>RIKON,</a:t>
            </a:r>
          </a:p>
          <a:p>
            <a:r>
              <a:rPr lang="en-GB" sz="2400" b="1" dirty="0">
                <a:solidFill>
                  <a:prstClr val="white"/>
                </a:solidFill>
              </a:rPr>
              <a:t>                      Unit 109, Arc Labs, West Campus,</a:t>
            </a:r>
          </a:p>
          <a:p>
            <a:r>
              <a:rPr lang="en-GB" sz="2400" b="1" dirty="0">
                <a:solidFill>
                  <a:prstClr val="white"/>
                </a:solidFill>
              </a:rPr>
              <a:t>                  South East Technological University,</a:t>
            </a:r>
          </a:p>
          <a:p>
            <a:r>
              <a:rPr lang="en-GB" sz="2400" b="1" dirty="0">
                <a:solidFill>
                  <a:prstClr val="white"/>
                </a:solidFill>
              </a:rPr>
              <a:t>               </a:t>
            </a:r>
            <a:r>
              <a:rPr lang="en-GB" sz="2400" b="1" dirty="0" err="1">
                <a:solidFill>
                  <a:prstClr val="white"/>
                </a:solidFill>
              </a:rPr>
              <a:t>Carriganore</a:t>
            </a:r>
            <a:r>
              <a:rPr lang="en-GB" sz="2400" b="1" dirty="0">
                <a:solidFill>
                  <a:prstClr val="white"/>
                </a:solidFill>
              </a:rPr>
              <a:t>, Waterford, X91 XD96  </a:t>
            </a:r>
            <a:r>
              <a:rPr lang="en-GB" sz="2400" b="1" dirty="0">
                <a:solidFill>
                  <a:schemeClr val="bg1"/>
                </a:solidFill>
              </a:rPr>
              <a:t>						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       T: + 00 353 (0) 51 834032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   E: info@rikon.ie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W: www.rikon.ie</a:t>
            </a:r>
          </a:p>
        </p:txBody>
      </p:sp>
    </p:spTree>
    <p:extLst>
      <p:ext uri="{BB962C8B-B14F-4D97-AF65-F5344CB8AC3E}">
        <p14:creationId xmlns:p14="http://schemas.microsoft.com/office/powerpoint/2010/main" val="2193001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97BF0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919395"/>
                </a:solidFill>
              </a:defRPr>
            </a:lvl1pPr>
            <a:lvl2pPr>
              <a:defRPr sz="2800">
                <a:solidFill>
                  <a:srgbClr val="919395"/>
                </a:solidFill>
              </a:defRPr>
            </a:lvl2pPr>
            <a:lvl3pPr>
              <a:defRPr sz="2400">
                <a:solidFill>
                  <a:srgbClr val="919395"/>
                </a:solidFill>
              </a:defRPr>
            </a:lvl3pPr>
            <a:lvl4pPr>
              <a:defRPr sz="2000">
                <a:solidFill>
                  <a:srgbClr val="919395"/>
                </a:solidFill>
              </a:defRPr>
            </a:lvl4pPr>
            <a:lvl5pPr>
              <a:defRPr sz="2000">
                <a:solidFill>
                  <a:srgbClr val="91939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12" name="Picture 2" descr="turn on images">
            <a:hlinkClick r:id="rId3"/>
            <a:extLst>
              <a:ext uri="{FF2B5EF4-FFF2-40B4-BE49-F238E27FC236}">
                <a16:creationId xmlns:a16="http://schemas.microsoft.com/office/drawing/2014/main" id="{62B4C195-B639-4557-9B6A-754E0FB73D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336" y="5827028"/>
            <a:ext cx="1063230" cy="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06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12" name="Picture 2" descr="turn on images">
            <a:hlinkClick r:id="rId3"/>
            <a:extLst>
              <a:ext uri="{FF2B5EF4-FFF2-40B4-BE49-F238E27FC236}">
                <a16:creationId xmlns:a16="http://schemas.microsoft.com/office/drawing/2014/main" id="{62B4C195-B639-4557-9B6A-754E0FB73D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336" y="5827028"/>
            <a:ext cx="1063230" cy="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73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4185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98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87152" y="435069"/>
            <a:ext cx="10145110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rgbClr val="97BF0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887153" y="1619104"/>
            <a:ext cx="10145109" cy="4045972"/>
          </a:xfrm>
        </p:spPr>
        <p:txBody>
          <a:bodyPr/>
          <a:lstStyle>
            <a:lvl1pPr>
              <a:buClr>
                <a:srgbClr val="97BF0D"/>
              </a:buClr>
              <a:defRPr>
                <a:solidFill>
                  <a:srgbClr val="919395"/>
                </a:solidFill>
              </a:defRPr>
            </a:lvl1pPr>
            <a:lvl2pPr>
              <a:buClr>
                <a:srgbClr val="97BF0D"/>
              </a:buClr>
              <a:defRPr>
                <a:solidFill>
                  <a:srgbClr val="919395"/>
                </a:solidFill>
              </a:defRPr>
            </a:lvl2pPr>
            <a:lvl3pPr>
              <a:buClr>
                <a:srgbClr val="97BF0D"/>
              </a:buClr>
              <a:defRPr>
                <a:solidFill>
                  <a:srgbClr val="919395"/>
                </a:solidFill>
              </a:defRPr>
            </a:lvl3pPr>
            <a:lvl4pPr>
              <a:buClr>
                <a:srgbClr val="97BF0D"/>
              </a:buClr>
              <a:defRPr>
                <a:solidFill>
                  <a:srgbClr val="919395"/>
                </a:solidFill>
              </a:defRPr>
            </a:lvl4pPr>
            <a:lvl5pPr>
              <a:buClr>
                <a:srgbClr val="97BF0D"/>
              </a:buClr>
              <a:defRPr>
                <a:solidFill>
                  <a:srgbClr val="91939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6" y="5835778"/>
            <a:ext cx="1405730" cy="561299"/>
          </a:xfrm>
          <a:prstGeom prst="rect">
            <a:avLst/>
          </a:prstGeom>
        </p:spPr>
      </p:pic>
      <p:pic>
        <p:nvPicPr>
          <p:cNvPr id="2050" name="Picture 2" descr="turn on images">
            <a:hlinkClick r:id="rId3"/>
            <a:extLst>
              <a:ext uri="{FF2B5EF4-FFF2-40B4-BE49-F238E27FC236}">
                <a16:creationId xmlns:a16="http://schemas.microsoft.com/office/drawing/2014/main" id="{7D975CB3-18AC-4098-8D50-10A75C8CA9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385" y="5859326"/>
            <a:ext cx="919370" cy="4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0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02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8264217">
            <a:off x="6380813" y="2852767"/>
            <a:ext cx="5713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chemeClr val="bg1"/>
                </a:solidFill>
              </a:rPr>
              <a:t>Explore</a:t>
            </a:r>
          </a:p>
          <a:p>
            <a:r>
              <a:rPr lang="en-GB" sz="2800" dirty="0">
                <a:solidFill>
                  <a:schemeClr val="bg1"/>
                </a:solidFill>
              </a:rPr>
              <a:t>Possibilities for the future business</a:t>
            </a:r>
          </a:p>
        </p:txBody>
      </p:sp>
    </p:spTree>
    <p:extLst>
      <p:ext uri="{BB962C8B-B14F-4D97-AF65-F5344CB8AC3E}">
        <p14:creationId xmlns:p14="http://schemas.microsoft.com/office/powerpoint/2010/main" val="406270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02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8264217">
            <a:off x="6380813" y="2852767"/>
            <a:ext cx="5713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chemeClr val="bg1"/>
                </a:solidFill>
              </a:rPr>
              <a:t>Ideate</a:t>
            </a:r>
          </a:p>
          <a:p>
            <a:r>
              <a:rPr lang="en-GB" sz="2800" dirty="0">
                <a:solidFill>
                  <a:schemeClr val="bg1"/>
                </a:solidFill>
              </a:rPr>
              <a:t>Possibilities for the future business</a:t>
            </a:r>
          </a:p>
        </p:txBody>
      </p:sp>
    </p:spTree>
    <p:extLst>
      <p:ext uri="{BB962C8B-B14F-4D97-AF65-F5344CB8AC3E}">
        <p14:creationId xmlns:p14="http://schemas.microsoft.com/office/powerpoint/2010/main" val="383097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02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8264217">
            <a:off x="6380813" y="2852767"/>
            <a:ext cx="5713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chemeClr val="bg1"/>
                </a:solidFill>
              </a:rPr>
              <a:t>Reframe</a:t>
            </a:r>
          </a:p>
          <a:p>
            <a:r>
              <a:rPr lang="en-GB" sz="2800" dirty="0">
                <a:solidFill>
                  <a:schemeClr val="bg1"/>
                </a:solidFill>
              </a:rPr>
              <a:t>Possibilities for the future business</a:t>
            </a:r>
          </a:p>
        </p:txBody>
      </p:sp>
    </p:spTree>
    <p:extLst>
      <p:ext uri="{BB962C8B-B14F-4D97-AF65-F5344CB8AC3E}">
        <p14:creationId xmlns:p14="http://schemas.microsoft.com/office/powerpoint/2010/main" val="311552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02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8264217">
            <a:off x="6380813" y="2852767"/>
            <a:ext cx="5713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>
                <a:solidFill>
                  <a:schemeClr val="bg1"/>
                </a:solidFill>
              </a:rPr>
              <a:t>Visualise</a:t>
            </a:r>
          </a:p>
          <a:p>
            <a:r>
              <a:rPr lang="en-GB" sz="2800" dirty="0">
                <a:solidFill>
                  <a:schemeClr val="bg1"/>
                </a:solidFill>
              </a:rPr>
              <a:t>Possibilities for the future business</a:t>
            </a:r>
          </a:p>
        </p:txBody>
      </p:sp>
    </p:spTree>
    <p:extLst>
      <p:ext uri="{BB962C8B-B14F-4D97-AF65-F5344CB8AC3E}">
        <p14:creationId xmlns:p14="http://schemas.microsoft.com/office/powerpoint/2010/main" val="72504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02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8264217">
            <a:off x="6380813" y="2852767"/>
            <a:ext cx="5713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b="1" dirty="0" err="1">
                <a:solidFill>
                  <a:schemeClr val="bg1"/>
                </a:solidFill>
              </a:rPr>
              <a:t>Strategise</a:t>
            </a:r>
            <a:endParaRPr lang="en-GB" sz="6400" b="1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Possibilities for the future business</a:t>
            </a:r>
          </a:p>
        </p:txBody>
      </p:sp>
    </p:spTree>
    <p:extLst>
      <p:ext uri="{BB962C8B-B14F-4D97-AF65-F5344CB8AC3E}">
        <p14:creationId xmlns:p14="http://schemas.microsoft.com/office/powerpoint/2010/main" val="295199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266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80AE-59E7-43BD-8605-815D84549AA6}" type="datetimeFigureOut">
              <a:rPr lang="en-IE" smtClean="0"/>
              <a:t>03/08/2023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5301-EADD-4C5A-A5D8-A2CBF98D4011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528926"/>
            <a:ext cx="12192003" cy="3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85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62" r:id="rId9"/>
    <p:sldLayoutId id="2147483695" r:id="rId10"/>
    <p:sldLayoutId id="2147483663" r:id="rId11"/>
    <p:sldLayoutId id="2147483664" r:id="rId12"/>
    <p:sldLayoutId id="2147483665" r:id="rId13"/>
    <p:sldLayoutId id="2147483696" r:id="rId14"/>
    <p:sldLayoutId id="2147483667" r:id="rId15"/>
    <p:sldLayoutId id="2147483673" r:id="rId16"/>
    <p:sldLayoutId id="2147483686" r:id="rId17"/>
    <p:sldLayoutId id="2147483672" r:id="rId18"/>
    <p:sldLayoutId id="2147483683" r:id="rId19"/>
    <p:sldLayoutId id="2147483682" r:id="rId20"/>
    <p:sldLayoutId id="2147483668" r:id="rId21"/>
    <p:sldLayoutId id="2147483669" r:id="rId22"/>
    <p:sldLayoutId id="2147483670" r:id="rId23"/>
    <p:sldLayoutId id="214748367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7BF0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1939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193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193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93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93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setu.i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"/>
            <a:ext cx="12192000" cy="6967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2" y="473926"/>
            <a:ext cx="2858454" cy="12600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41764" y="621547"/>
            <a:ext cx="3178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317" y="2732680"/>
            <a:ext cx="10247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</a:rPr>
              <a:t>TRIZ</a:t>
            </a:r>
          </a:p>
        </p:txBody>
      </p:sp>
      <p:pic>
        <p:nvPicPr>
          <p:cNvPr id="1026" name="Picture 2" descr="turn on images">
            <a:hlinkClick r:id="rId4"/>
            <a:extLst>
              <a:ext uri="{FF2B5EF4-FFF2-40B4-BE49-F238E27FC236}">
                <a16:creationId xmlns:a16="http://schemas.microsoft.com/office/drawing/2014/main" id="{DC07B7DA-D7AD-48AD-839F-3056E266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41" y="6060141"/>
            <a:ext cx="1905000" cy="7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2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B0338-4FA9-431E-934C-D4A349A84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148"/>
            <a:ext cx="10174357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b="1" dirty="0"/>
              <a:t>TRIZ</a:t>
            </a:r>
          </a:p>
          <a:p>
            <a:pPr marL="0" indent="0" algn="just">
              <a:buNone/>
            </a:pPr>
            <a:r>
              <a:rPr lang="en-GB" sz="1600" dirty="0"/>
              <a:t>TRIZ is an acronym for "</a:t>
            </a:r>
            <a:r>
              <a:rPr lang="en-GB" sz="1600" dirty="0" err="1"/>
              <a:t>Teoriya</a:t>
            </a:r>
            <a:r>
              <a:rPr lang="en-GB" sz="1600" dirty="0"/>
              <a:t> </a:t>
            </a:r>
            <a:r>
              <a:rPr lang="en-GB" sz="1600" dirty="0" err="1"/>
              <a:t>Resheniya</a:t>
            </a:r>
            <a:r>
              <a:rPr lang="en-GB" sz="1600" dirty="0"/>
              <a:t> </a:t>
            </a:r>
            <a:r>
              <a:rPr lang="en-GB" sz="1600" dirty="0" err="1"/>
              <a:t>Izobretatelskikh</a:t>
            </a:r>
            <a:r>
              <a:rPr lang="en-GB" sz="1600" dirty="0"/>
              <a:t> </a:t>
            </a:r>
            <a:r>
              <a:rPr lang="en-GB" sz="1600" dirty="0" err="1"/>
              <a:t>Zadatch</a:t>
            </a:r>
            <a:r>
              <a:rPr lang="en-GB" sz="1600" dirty="0"/>
              <a:t>", a Russian phrase that translates to ‘Theory of</a:t>
            </a:r>
          </a:p>
          <a:p>
            <a:pPr marL="0" indent="0" algn="just">
              <a:buNone/>
            </a:pPr>
            <a:r>
              <a:rPr lang="en-GB" sz="1600" dirty="0"/>
              <a:t>Inventive Problem Solving’. This technique is based on the study of patterns of problems. TRIZ contains several</a:t>
            </a:r>
          </a:p>
          <a:p>
            <a:pPr marL="0" indent="0" algn="just">
              <a:buNone/>
            </a:pPr>
            <a:r>
              <a:rPr lang="en-GB" sz="1600" dirty="0"/>
              <a:t>components, the two most important of which are ‘generalised solutions’ and ‘eliminating contradictions’. The ‘generalised</a:t>
            </a:r>
          </a:p>
          <a:p>
            <a:pPr marL="0" indent="0" algn="just">
              <a:buNone/>
            </a:pPr>
            <a:r>
              <a:rPr lang="en-GB" sz="1600" dirty="0"/>
              <a:t>solutions’ component makes the assumption that every problem, or a variation thereof, has previously been solved.</a:t>
            </a:r>
          </a:p>
          <a:p>
            <a:pPr marL="0" indent="0" algn="just">
              <a:buNone/>
            </a:pPr>
            <a:r>
              <a:rPr lang="en-GB" sz="1600" dirty="0"/>
              <a:t>Therefore, an existing solution only has to be located elsewhere and applied to the focal problem. The ‘eliminating</a:t>
            </a:r>
          </a:p>
          <a:p>
            <a:pPr marL="0" indent="0" algn="just">
              <a:buNone/>
            </a:pPr>
            <a:r>
              <a:rPr lang="en-GB" sz="1600" dirty="0"/>
              <a:t>contradictions’ component assumes that many problems are caused by a fundamental contradiction, which when</a:t>
            </a:r>
          </a:p>
          <a:p>
            <a:pPr marL="0" indent="0" algn="just">
              <a:buNone/>
            </a:pPr>
            <a:r>
              <a:rPr lang="en-GB" sz="1600" dirty="0"/>
              <a:t>resolved, will eliminate the problem.</a:t>
            </a:r>
          </a:p>
          <a:p>
            <a:pPr marL="0" indent="0" algn="just">
              <a:buNone/>
            </a:pPr>
            <a:endParaRPr lang="en-GB" sz="1600" dirty="0"/>
          </a:p>
          <a:p>
            <a:pPr marL="0" indent="0" algn="ctr">
              <a:buNone/>
            </a:pPr>
            <a:r>
              <a:rPr lang="en-GB" sz="1600" b="1" dirty="0">
                <a:solidFill>
                  <a:srgbClr val="97BF0D"/>
                </a:solidFill>
              </a:rPr>
              <a:t>Using ‘TRIZ’</a:t>
            </a:r>
          </a:p>
          <a:p>
            <a:pPr marL="0" indent="0" algn="just">
              <a:buNone/>
            </a:pPr>
            <a:r>
              <a:rPr lang="en-GB" sz="1600" dirty="0">
                <a:solidFill>
                  <a:srgbClr val="97BF0D"/>
                </a:solidFill>
              </a:rPr>
              <a:t>Step 1: The focal problem is defined and written as a statement.</a:t>
            </a:r>
          </a:p>
          <a:p>
            <a:pPr marL="0" indent="0" algn="just">
              <a:buNone/>
            </a:pPr>
            <a:r>
              <a:rPr lang="en-GB" sz="1600" dirty="0">
                <a:solidFill>
                  <a:srgbClr val="97BF0D"/>
                </a:solidFill>
              </a:rPr>
              <a:t>Step 2: Contradictory elements within the problem statement are identified. This requires specification of an element,</a:t>
            </a:r>
          </a:p>
          <a:p>
            <a:pPr marL="0" indent="0" algn="just">
              <a:buNone/>
            </a:pPr>
            <a:r>
              <a:rPr lang="en-GB" sz="1600" dirty="0">
                <a:solidFill>
                  <a:srgbClr val="97BF0D"/>
                </a:solidFill>
              </a:rPr>
              <a:t>which when improved, will result in the deterioration of another.</a:t>
            </a:r>
          </a:p>
          <a:p>
            <a:pPr marL="0" indent="0" algn="just">
              <a:buNone/>
            </a:pPr>
            <a:r>
              <a:rPr lang="en-GB" sz="1600" dirty="0">
                <a:solidFill>
                  <a:srgbClr val="97BF0D"/>
                </a:solidFill>
              </a:rPr>
              <a:t>Step 3: The issue between the two contradictory elements from the previous step are located in another context and</a:t>
            </a:r>
          </a:p>
          <a:p>
            <a:pPr marL="0" indent="0" algn="just">
              <a:buNone/>
            </a:pPr>
            <a:r>
              <a:rPr lang="en-GB" sz="1600" dirty="0">
                <a:solidFill>
                  <a:srgbClr val="97BF0D"/>
                </a:solidFill>
              </a:rPr>
              <a:t>inventive solutions in this new scenario are examined.</a:t>
            </a:r>
          </a:p>
          <a:p>
            <a:pPr marL="0" indent="0" algn="just">
              <a:buNone/>
            </a:pPr>
            <a:r>
              <a:rPr lang="en-GB" sz="1600" dirty="0">
                <a:solidFill>
                  <a:srgbClr val="97BF0D"/>
                </a:solidFill>
              </a:rPr>
              <a:t>Step 4: An attempt is made to apply the inventive solution located in another context to the original focal problem.</a:t>
            </a:r>
          </a:p>
        </p:txBody>
      </p:sp>
    </p:spTree>
    <p:extLst>
      <p:ext uri="{BB962C8B-B14F-4D97-AF65-F5344CB8AC3E}">
        <p14:creationId xmlns:p14="http://schemas.microsoft.com/office/powerpoint/2010/main" val="162197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5856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9CB8AB43FFE42B54A6EB185FA4D5D" ma:contentTypeVersion="19" ma:contentTypeDescription="Create a new document." ma:contentTypeScope="" ma:versionID="391558f59f084e453788cba28d4a73f1">
  <xsd:schema xmlns:xsd="http://www.w3.org/2001/XMLSchema" xmlns:xs="http://www.w3.org/2001/XMLSchema" xmlns:p="http://schemas.microsoft.com/office/2006/metadata/properties" xmlns:ns2="5eff376f-c599-4d38-b919-88b0395231bb" xmlns:ns3="6f56d6a1-d5bc-4024-b1d5-320babb24df5" targetNamespace="http://schemas.microsoft.com/office/2006/metadata/properties" ma:root="true" ma:fieldsID="e3b40ffb4d87495b5d9bbce616738c0d" ns2:_="" ns3:_="">
    <xsd:import namespace="5eff376f-c599-4d38-b919-88b0395231bb"/>
    <xsd:import namespace="6f56d6a1-d5bc-4024-b1d5-320babb24d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http_x003a__x002f__x002f_www_x002e_irdg_x002e_ie_x002f_wp_x002d_content_x002f_uploads_x002f_2016_x002f_11_x002f_IRDG_x002d_Annual_x002d_Conf_x002d_2016_x002d_Darrell_x002d_Mann_x002e_pdf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f376f-c599-4d38-b919-88b039523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4e781a23-f271-41c5-bad1-57600c4cc389}" ma:internalName="TaxCatchAll" ma:showField="CatchAllData" ma:web="5eff376f-c599-4d38-b919-88b03952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6d6a1-d5bc-4024-b1d5-320babb24df5" elementFormDefault="qualified">
    <xsd:import namespace="http://schemas.microsoft.com/office/2006/documentManagement/types"/>
    <xsd:import namespace="http://schemas.microsoft.com/office/infopath/2007/PartnerControls"/>
    <xsd:element name="http_x003a__x002f__x002f_www_x002e_irdg_x002e_ie_x002f_wp_x002d_content_x002f_uploads_x002f_2016_x002f_11_x002f_IRDG_x002d_Annual_x002d_Conf_x002d_2016_x002d_Darrell_x002d_Mann_x002e_pdf" ma:index="12" nillable="true" ma:displayName="http://www.irdg.ie/wp-content/uploads/2016/11/IRDG-Annual-Conf-2016-Darrell-Mann.pdf" ma:internalName="http_x003a__x002f__x002f_www_x002e_irdg_x002e_ie_x002f_wp_x002d_content_x002f_uploads_x002f_2016_x002f_11_x002f_IRDG_x002d_Annual_x002d_Conf_x002d_2016_x002d_Darrell_x002d_Mann_x002e_pdf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ebb2eb3-c50d-4339-88cb-14512bec2d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ff376f-c599-4d38-b919-88b0395231bb">
      <UserInfo>
        <DisplayName/>
        <AccountId xsi:nil="true"/>
        <AccountType/>
      </UserInfo>
    </SharedWithUsers>
    <http_x003a__x002f__x002f_www_x002e_irdg_x002e_ie_x002f_wp_x002d_content_x002f_uploads_x002f_2016_x002f_11_x002f_IRDG_x002d_Annual_x002d_Conf_x002d_2016_x002d_Darrell_x002d_Mann_x002e_pdf xmlns="6f56d6a1-d5bc-4024-b1d5-320babb24df5" xsi:nil="true"/>
    <TaxCatchAll xmlns="5eff376f-c599-4d38-b919-88b0395231bb" xsi:nil="true"/>
    <lcf76f155ced4ddcb4097134ff3c332f xmlns="6f56d6a1-d5bc-4024-b1d5-320babb24d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E4DA78-C4AE-4978-92C5-7185475E8C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6B75D5-7BB9-41DD-8637-C1F6A26374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f376f-c599-4d38-b919-88b0395231bb"/>
    <ds:schemaRef ds:uri="6f56d6a1-d5bc-4024-b1d5-320babb24d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C31DA1-61AA-451B-801B-D24B71D913A2}">
  <ds:schemaRefs>
    <ds:schemaRef ds:uri="http://purl.org/dc/terms/"/>
    <ds:schemaRef ds:uri="http://purl.org/dc/dcmitype/"/>
    <ds:schemaRef ds:uri="6f56d6a1-d5bc-4024-b1d5-320babb24df5"/>
    <ds:schemaRef ds:uri="5eff376f-c599-4d38-b919-88b0395231bb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13118</TotalTime>
  <Words>226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O'Shea</dc:creator>
  <cp:lastModifiedBy>Rory McCall</cp:lastModifiedBy>
  <cp:revision>225</cp:revision>
  <dcterms:created xsi:type="dcterms:W3CDTF">2016-11-29T10:45:56Z</dcterms:created>
  <dcterms:modified xsi:type="dcterms:W3CDTF">2023-08-03T09:35:00Z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0x010100FB39CB8AB43FFE42B54A6EB185FA4D5D</vt:lpwstr>
  </property>
  <property fmtid="{D5CDD505-2E9C-101B-9397-08002B2CF9AE}" pid="3" name="ComplianceAssetId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</Properties>
</file>